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648" r:id="rId5"/>
  </p:sldMasterIdLst>
  <p:notesMasterIdLst>
    <p:notesMasterId r:id="rId20"/>
  </p:notesMasterIdLst>
  <p:sldIdLst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9" r:id="rId17"/>
    <p:sldId id="258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110" d="100"/>
          <a:sy n="110" d="100"/>
        </p:scale>
        <p:origin x="26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nthia Graham" userId="3619c577-aec8-45b3-9ad2-4c7d9aa19074" providerId="ADAL" clId="{E22ECA9F-22C2-43E2-8584-7989A3278886}"/>
    <pc:docChg chg="custSel modSld">
      <pc:chgData name="Cynthia Graham" userId="3619c577-aec8-45b3-9ad2-4c7d9aa19074" providerId="ADAL" clId="{E22ECA9F-22C2-43E2-8584-7989A3278886}" dt="2022-09-14T14:49:20.824" v="7" actId="478"/>
      <pc:docMkLst>
        <pc:docMk/>
      </pc:docMkLst>
      <pc:sldChg chg="addSp delSp modSp mod">
        <pc:chgData name="Cynthia Graham" userId="3619c577-aec8-45b3-9ad2-4c7d9aa19074" providerId="ADAL" clId="{E22ECA9F-22C2-43E2-8584-7989A3278886}" dt="2022-09-14T14:49:20.824" v="7" actId="478"/>
        <pc:sldMkLst>
          <pc:docMk/>
          <pc:sldMk cId="2654555244" sldId="270"/>
        </pc:sldMkLst>
        <pc:spChg chg="mod">
          <ac:chgData name="Cynthia Graham" userId="3619c577-aec8-45b3-9ad2-4c7d9aa19074" providerId="ADAL" clId="{E22ECA9F-22C2-43E2-8584-7989A3278886}" dt="2022-09-14T14:49:12.087" v="5" actId="20577"/>
          <ac:spMkLst>
            <pc:docMk/>
            <pc:sldMk cId="2654555244" sldId="270"/>
            <ac:spMk id="2" creationId="{3340FC19-F932-E8B1-0A75-9B16FED2B38A}"/>
          </ac:spMkLst>
        </pc:spChg>
        <pc:spChg chg="del">
          <ac:chgData name="Cynthia Graham" userId="3619c577-aec8-45b3-9ad2-4c7d9aa19074" providerId="ADAL" clId="{E22ECA9F-22C2-43E2-8584-7989A3278886}" dt="2022-09-14T14:49:15.275" v="6" actId="478"/>
          <ac:spMkLst>
            <pc:docMk/>
            <pc:sldMk cId="2654555244" sldId="270"/>
            <ac:spMk id="3" creationId="{24E801F1-7954-6B14-0034-00BA6FDED954}"/>
          </ac:spMkLst>
        </pc:spChg>
        <pc:spChg chg="add del mod">
          <ac:chgData name="Cynthia Graham" userId="3619c577-aec8-45b3-9ad2-4c7d9aa19074" providerId="ADAL" clId="{E22ECA9F-22C2-43E2-8584-7989A3278886}" dt="2022-09-14T14:49:20.824" v="7" actId="478"/>
          <ac:spMkLst>
            <pc:docMk/>
            <pc:sldMk cId="2654555244" sldId="270"/>
            <ac:spMk id="5" creationId="{8B4C88F8-B14C-0E7A-7951-7A026B7F86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FBBF7-3F6B-4959-BADF-BBB2AB807BEA}" type="datetimeFigureOut"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947B5-4973-4253-89AC-7C2833C106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B3142-563E-4DFE-A823-073666F40F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4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Talking Points:</a:t>
            </a:r>
          </a:p>
          <a:p>
            <a:pPr marL="171450" indent="-171450">
              <a:buFontTx/>
              <a:buChar char="-"/>
            </a:pPr>
            <a:r>
              <a:rPr lang="en-US"/>
              <a:t>Majority of opportunity is in group, particularly large group</a:t>
            </a:r>
          </a:p>
          <a:p>
            <a:pPr marL="171450" indent="-171450">
              <a:buFontTx/>
              <a:buChar char="-"/>
            </a:pPr>
            <a:r>
              <a:rPr lang="en-US"/>
              <a:t>This includes membership from other partners. What is our commitment to multi-payer strategy and supporting value-based efforts with the network?</a:t>
            </a:r>
          </a:p>
          <a:p>
            <a:pPr marL="171450" indent="-171450">
              <a:buFontTx/>
              <a:buChar char="-"/>
            </a:pPr>
            <a:r>
              <a:rPr lang="en-US"/>
              <a:t>Noting that the Large group self-insured has a large portion of membership from national payers (amazon, home depot, </a:t>
            </a:r>
            <a:r>
              <a:rPr lang="en-US" err="1"/>
              <a:t>starbucks</a:t>
            </a:r>
            <a:r>
              <a:rPr lang="en-US"/>
              <a:t>, Walmart,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B3142-563E-4DFE-A823-073666F40F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11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Talking Points:</a:t>
            </a:r>
          </a:p>
          <a:p>
            <a:pPr marL="171450" indent="-171450">
              <a:buFontTx/>
              <a:buChar char="-"/>
            </a:pPr>
            <a:r>
              <a:rPr lang="en-US"/>
              <a:t>Majority of opportunity is in group, particularly large group</a:t>
            </a:r>
          </a:p>
          <a:p>
            <a:pPr marL="171450" indent="-171450">
              <a:buFontTx/>
              <a:buChar char="-"/>
            </a:pPr>
            <a:r>
              <a:rPr lang="en-US"/>
              <a:t>This includes membership from other partners. What is our commitment to multi-payer strategy and supporting value-based efforts with the network?</a:t>
            </a:r>
          </a:p>
          <a:p>
            <a:pPr marL="171450" indent="-171450">
              <a:buFontTx/>
              <a:buChar char="-"/>
            </a:pPr>
            <a:r>
              <a:rPr lang="en-US"/>
              <a:t>Noting that the Large group self-insured has a large portion of membership from national payers (amazon, home depot, </a:t>
            </a:r>
            <a:r>
              <a:rPr lang="en-US" err="1"/>
              <a:t>starbucks</a:t>
            </a:r>
            <a:r>
              <a:rPr lang="en-US"/>
              <a:t>, Walmart,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B3142-563E-4DFE-A823-073666F40F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72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B3142-563E-4DFE-A823-073666F40F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40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B3142-563E-4DFE-A823-073666F40F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B3142-563E-4DFE-A823-073666F40F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8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Talking Points:</a:t>
            </a:r>
          </a:p>
          <a:p>
            <a:pPr marL="171450" indent="-171450">
              <a:buFontTx/>
              <a:buChar char="-"/>
            </a:pPr>
            <a:r>
              <a:rPr lang="en-US"/>
              <a:t>Majority of opportunity is in group, particularly large group</a:t>
            </a:r>
          </a:p>
          <a:p>
            <a:pPr marL="171450" indent="-171450">
              <a:buFontTx/>
              <a:buChar char="-"/>
            </a:pPr>
            <a:r>
              <a:rPr lang="en-US"/>
              <a:t>This includes membership from other partners. What is our commitment to multi-payer strategy and supporting value-based efforts with the network?</a:t>
            </a:r>
          </a:p>
          <a:p>
            <a:pPr marL="171450" indent="-171450">
              <a:buFontTx/>
              <a:buChar char="-"/>
            </a:pPr>
            <a:r>
              <a:rPr lang="en-US"/>
              <a:t>Noting that the Large group self-insured has a large portion of membership from national payers (amazon, home depot, </a:t>
            </a:r>
            <a:r>
              <a:rPr lang="en-US" err="1"/>
              <a:t>starbucks</a:t>
            </a:r>
            <a:r>
              <a:rPr lang="en-US"/>
              <a:t>, Walmart,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B3142-563E-4DFE-A823-073666F40F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2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Talking Points:</a:t>
            </a:r>
          </a:p>
          <a:p>
            <a:pPr marL="171450" indent="-171450">
              <a:buFontTx/>
              <a:buChar char="-"/>
            </a:pPr>
            <a:r>
              <a:rPr lang="en-US"/>
              <a:t>Majority of opportunity is in group, particularly large group</a:t>
            </a:r>
          </a:p>
          <a:p>
            <a:pPr marL="171450" indent="-171450">
              <a:buFontTx/>
              <a:buChar char="-"/>
            </a:pPr>
            <a:r>
              <a:rPr lang="en-US"/>
              <a:t>This includes membership from other partners. What is our commitment to multi-payer strategy and supporting value-based efforts with the network?</a:t>
            </a:r>
          </a:p>
          <a:p>
            <a:pPr marL="171450" indent="-171450">
              <a:buFontTx/>
              <a:buChar char="-"/>
            </a:pPr>
            <a:r>
              <a:rPr lang="en-US"/>
              <a:t>Noting that the Large group self-insured has a large portion of membership from national payers (amazon, home depot, </a:t>
            </a:r>
            <a:r>
              <a:rPr lang="en-US" err="1"/>
              <a:t>starbucks</a:t>
            </a:r>
            <a:r>
              <a:rPr lang="en-US"/>
              <a:t>, Walmart,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B3142-563E-4DFE-A823-073666F40F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53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Talking Points:</a:t>
            </a:r>
          </a:p>
          <a:p>
            <a:pPr marL="171450" indent="-171450">
              <a:buFontTx/>
              <a:buChar char="-"/>
            </a:pPr>
            <a:r>
              <a:rPr lang="en-US"/>
              <a:t>Majority of opportunity is in group, particularly large group</a:t>
            </a:r>
          </a:p>
          <a:p>
            <a:pPr marL="171450" indent="-171450">
              <a:buFontTx/>
              <a:buChar char="-"/>
            </a:pPr>
            <a:r>
              <a:rPr lang="en-US"/>
              <a:t>This includes membership from other partners. What is our commitment to multi-payer strategy and supporting value-based efforts with the network?</a:t>
            </a:r>
          </a:p>
          <a:p>
            <a:pPr marL="171450" indent="-171450">
              <a:buFontTx/>
              <a:buChar char="-"/>
            </a:pPr>
            <a:r>
              <a:rPr lang="en-US"/>
              <a:t>Noting that the Large group self-insured has a large portion of membership from national payers (amazon, home depot, </a:t>
            </a:r>
            <a:r>
              <a:rPr lang="en-US" err="1"/>
              <a:t>starbucks</a:t>
            </a:r>
            <a:r>
              <a:rPr lang="en-US"/>
              <a:t>, Walmart,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B3142-563E-4DFE-A823-073666F40F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4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Talking Points:</a:t>
            </a:r>
          </a:p>
          <a:p>
            <a:pPr marL="171450" indent="-171450">
              <a:buFontTx/>
              <a:buChar char="-"/>
            </a:pPr>
            <a:r>
              <a:rPr lang="en-US"/>
              <a:t>Majority of opportunity is in group, particularly large group</a:t>
            </a:r>
          </a:p>
          <a:p>
            <a:pPr marL="171450" indent="-171450">
              <a:buFontTx/>
              <a:buChar char="-"/>
            </a:pPr>
            <a:r>
              <a:rPr lang="en-US"/>
              <a:t>This includes membership from other partners. What is our commitment to multi-payer strategy and supporting value-based efforts with the network?</a:t>
            </a:r>
          </a:p>
          <a:p>
            <a:pPr marL="171450" indent="-171450">
              <a:buFontTx/>
              <a:buChar char="-"/>
            </a:pPr>
            <a:r>
              <a:rPr lang="en-US"/>
              <a:t>Noting that the Large group self-insured has a large portion of membership from national payers (amazon, home depot, </a:t>
            </a:r>
            <a:r>
              <a:rPr lang="en-US" err="1"/>
              <a:t>starbucks</a:t>
            </a:r>
            <a:r>
              <a:rPr lang="en-US"/>
              <a:t>, Walmart,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B3142-563E-4DFE-A823-073666F40F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49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Talking Points:</a:t>
            </a:r>
          </a:p>
          <a:p>
            <a:pPr marL="171450" indent="-171450">
              <a:buFontTx/>
              <a:buChar char="-"/>
            </a:pPr>
            <a:r>
              <a:rPr lang="en-US"/>
              <a:t>Majority of opportunity is in group, particularly large group</a:t>
            </a:r>
          </a:p>
          <a:p>
            <a:pPr marL="171450" indent="-171450">
              <a:buFontTx/>
              <a:buChar char="-"/>
            </a:pPr>
            <a:r>
              <a:rPr lang="en-US"/>
              <a:t>This includes membership from other partners. What is our commitment to multi-payer strategy and supporting value-based efforts with the network?</a:t>
            </a:r>
          </a:p>
          <a:p>
            <a:pPr marL="171450" indent="-171450">
              <a:buFontTx/>
              <a:buChar char="-"/>
            </a:pPr>
            <a:r>
              <a:rPr lang="en-US"/>
              <a:t>Noting that the Large group self-insured has a large portion of membership from national payers (amazon, home depot, </a:t>
            </a:r>
            <a:r>
              <a:rPr lang="en-US" err="1"/>
              <a:t>starbucks</a:t>
            </a:r>
            <a:r>
              <a:rPr lang="en-US"/>
              <a:t>, Walmart,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B3142-563E-4DFE-A823-073666F40F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Talking Points:</a:t>
            </a:r>
          </a:p>
          <a:p>
            <a:pPr marL="171450" indent="-171450">
              <a:buFontTx/>
              <a:buChar char="-"/>
            </a:pPr>
            <a:r>
              <a:rPr lang="en-US"/>
              <a:t>Majority of opportunity is in group, particularly large group</a:t>
            </a:r>
          </a:p>
          <a:p>
            <a:pPr marL="171450" indent="-171450">
              <a:buFontTx/>
              <a:buChar char="-"/>
            </a:pPr>
            <a:r>
              <a:rPr lang="en-US"/>
              <a:t>This includes membership from other partners. What is our commitment to multi-payer strategy and supporting value-based efforts with the network?</a:t>
            </a:r>
          </a:p>
          <a:p>
            <a:pPr marL="171450" indent="-171450">
              <a:buFontTx/>
              <a:buChar char="-"/>
            </a:pPr>
            <a:r>
              <a:rPr lang="en-US"/>
              <a:t>Noting that the Large group self-insured has a large portion of membership from national payers (amazon, home depot, </a:t>
            </a:r>
            <a:r>
              <a:rPr lang="en-US" err="1"/>
              <a:t>starbucks</a:t>
            </a:r>
            <a:r>
              <a:rPr lang="en-US"/>
              <a:t>, Walmart,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B3142-563E-4DFE-A823-073666F40F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9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Talking Points:</a:t>
            </a:r>
          </a:p>
          <a:p>
            <a:pPr marL="171450" indent="-171450">
              <a:buFontTx/>
              <a:buChar char="-"/>
            </a:pPr>
            <a:r>
              <a:rPr lang="en-US"/>
              <a:t>Majority of opportunity is in group, particularly large group</a:t>
            </a:r>
          </a:p>
          <a:p>
            <a:pPr marL="171450" indent="-171450">
              <a:buFontTx/>
              <a:buChar char="-"/>
            </a:pPr>
            <a:r>
              <a:rPr lang="en-US"/>
              <a:t>This includes membership from other partners. What is our commitment to multi-payer strategy and supporting value-based efforts with the network?</a:t>
            </a:r>
          </a:p>
          <a:p>
            <a:pPr marL="171450" indent="-171450">
              <a:buFontTx/>
              <a:buChar char="-"/>
            </a:pPr>
            <a:r>
              <a:rPr lang="en-US"/>
              <a:t>Noting that the Large group self-insured has a large portion of membership from national payers (amazon, home depot, </a:t>
            </a:r>
            <a:r>
              <a:rPr lang="en-US" err="1"/>
              <a:t>starbucks</a:t>
            </a:r>
            <a:r>
              <a:rPr lang="en-US"/>
              <a:t>, Walmart,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B3142-563E-4DFE-A823-073666F40F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Colo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3C9E-F268-FF8E-B542-453FC4F5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1234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56AA69B-DFD7-9213-0163-8C85F68ED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5353" b="-5787"/>
          <a:stretch/>
        </p:blipFill>
        <p:spPr>
          <a:xfrm>
            <a:off x="5847134" y="-1"/>
            <a:ext cx="6344866" cy="319999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4CB0D47-CB7B-255E-EFF0-6F5B21E14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49153"/>
            <a:ext cx="7020697" cy="103061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Graphic 5">
            <a:extLst>
              <a:ext uri="{FF2B5EF4-FFF2-40B4-BE49-F238E27FC236}">
                <a16:creationId xmlns:a16="http://schemas.microsoft.com/office/drawing/2014/main" id="{D161E9F3-6168-7243-D995-8B7EF87FC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8850" y="5974725"/>
            <a:ext cx="1098550" cy="4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8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Color - Op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3C9E-F268-FF8E-B542-453FC4F5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1234"/>
            <a:ext cx="56266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02F1540-07DC-89BB-0F8A-CA9CCA5AAB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29" t="61141" r="19515" b="1810"/>
          <a:stretch/>
        </p:blipFill>
        <p:spPr>
          <a:xfrm rot="5400000">
            <a:off x="7182885" y="1848885"/>
            <a:ext cx="6695416" cy="332281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FBF6B21-9E6C-02AD-31F6-26BD6EF6E2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78" t="16307" r="61903" b="19562"/>
          <a:stretch/>
        </p:blipFill>
        <p:spPr>
          <a:xfrm rot="16200000">
            <a:off x="1078081" y="-883821"/>
            <a:ext cx="2047636" cy="381527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2BB3BA8-6487-EA3A-8BF3-43A8EA6F9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49154"/>
            <a:ext cx="7354330" cy="93654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AA8B70FC-4399-80BF-73D4-7040C23753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58486" y="5974725"/>
            <a:ext cx="1098550" cy="4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4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Color - Bluebir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3C9E-F268-FF8E-B542-453FC4F5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1234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2BB3BA8-6487-EA3A-8BF3-43A8EA6F9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49154"/>
            <a:ext cx="7057768" cy="119120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2DED601-2707-3FC0-0ABA-CB66F3D563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895" t="1716" r="55634" b="24164"/>
          <a:stretch/>
        </p:blipFill>
        <p:spPr>
          <a:xfrm rot="16200000">
            <a:off x="9292734" y="-1095406"/>
            <a:ext cx="1803863" cy="3994671"/>
          </a:xfrm>
          <a:prstGeom prst="rect">
            <a:avLst/>
          </a:prstGeom>
        </p:spPr>
      </p:pic>
      <p:pic>
        <p:nvPicPr>
          <p:cNvPr id="8" name="Graphic 5">
            <a:extLst>
              <a:ext uri="{FF2B5EF4-FFF2-40B4-BE49-F238E27FC236}">
                <a16:creationId xmlns:a16="http://schemas.microsoft.com/office/drawing/2014/main" id="{44AF751C-CD75-68F0-1791-447A149D63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8850" y="5974725"/>
            <a:ext cx="1098550" cy="4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80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Color - This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3C9E-F268-FF8E-B542-453FC4F5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1234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E8688CD-E201-0F5F-E800-BEF50F853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993" t="43033" r="32083" b="12129"/>
          <a:stretch/>
        </p:blipFill>
        <p:spPr>
          <a:xfrm rot="5400000">
            <a:off x="7507726" y="2173727"/>
            <a:ext cx="5115261" cy="42532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AD32FD5-5999-1175-693B-334860AC1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49154"/>
            <a:ext cx="6353432" cy="93176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7800771-EE15-855C-54FC-C409E407CF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8850" y="5974725"/>
            <a:ext cx="1098550" cy="4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6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 Backgroun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3C9E-F268-FF8E-B542-453FC4F5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1234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F225947-A543-BEB8-B324-1B3744B07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49154"/>
            <a:ext cx="7292546" cy="132556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F0FB88AA-5FED-42F4-EB1C-4DBD77A929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72750" y="5974725"/>
            <a:ext cx="1098550" cy="4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76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2F09E6-570B-B847-E56E-6CCFBE9F5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1113" y="0"/>
            <a:ext cx="583088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83C9E-F268-FF8E-B542-453FC4F5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1234"/>
            <a:ext cx="4920574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8ED8745-A1C0-E2D0-E551-6039A2B15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49154"/>
            <a:ext cx="4920574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77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 Side - Bluebir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3C9E-F268-FF8E-B542-453FC4F5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1234"/>
            <a:ext cx="49205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2F09E6-570B-B847-E56E-6CCFBE9F5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1113" y="0"/>
            <a:ext cx="583088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7286F6D-4484-F21A-25F9-15880E022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49154"/>
            <a:ext cx="4920574" cy="17843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1858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 S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3C9E-F268-FF8E-B542-453FC4F5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1234"/>
            <a:ext cx="492057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2F09E6-570B-B847-E56E-6CCFBE9F5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1113" y="0"/>
            <a:ext cx="583088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7286F6D-4484-F21A-25F9-15880E022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949154"/>
            <a:ext cx="4920573" cy="19697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044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8018-CFD2-8AF4-CF0A-0680DE57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E999D-5308-E5DB-E66D-DBD80DD0C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64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73751-C276-BC84-15CC-0C272A21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2BB21-99E3-C148-C6B1-495214B77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43627-5FD8-CC2F-BBC2-453E249C4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9172C3-B69A-1A45-827C-E9A9AB5D3E4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AA253-A718-5662-8FA3-9E96DBB8E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F293A-8944-85B2-1171-C0D0A5A72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9916DC-01D0-DF45-8C7C-D1EC04D822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5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1" r:id="rId2"/>
    <p:sldLayoutId id="2147483674" r:id="rId3"/>
    <p:sldLayoutId id="2147483672" r:id="rId4"/>
    <p:sldLayoutId id="2147483658" r:id="rId5"/>
    <p:sldLayoutId id="2147483659" r:id="rId6"/>
    <p:sldLayoutId id="2147483660" r:id="rId7"/>
    <p:sldLayoutId id="2147483673" r:id="rId8"/>
    <p:sldLayoutId id="2147483689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FC19-F932-E8B1-0A75-9B16FED2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Member Portal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5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831C-81C6-A557-B8B4-8CD7B7B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92005" cy="1325563"/>
          </a:xfrm>
        </p:spPr>
        <p:txBody>
          <a:bodyPr>
            <a:normAutofit/>
          </a:bodyPr>
          <a:lstStyle/>
          <a:p>
            <a:r>
              <a:rPr lang="en-US"/>
              <a:t>Member Portal: ID Card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8F730-75FF-F4FC-696A-85737F8D7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96" y="1596683"/>
            <a:ext cx="6173061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83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831C-81C6-A557-B8B4-8CD7B7B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92005" cy="1325563"/>
          </a:xfrm>
        </p:spPr>
        <p:txBody>
          <a:bodyPr>
            <a:normAutofit/>
          </a:bodyPr>
          <a:lstStyle/>
          <a:p>
            <a:r>
              <a:rPr lang="en-US"/>
              <a:t>Member Portal: Forms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6F55B6-042A-977A-A46D-711F0B19E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96" y="1420447"/>
            <a:ext cx="6192114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79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831C-81C6-A557-B8B4-8CD7B7B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8616" cy="1491667"/>
          </a:xfrm>
        </p:spPr>
        <p:txBody>
          <a:bodyPr>
            <a:normAutofit/>
          </a:bodyPr>
          <a:lstStyle/>
          <a:p>
            <a:r>
              <a:rPr lang="en-US"/>
              <a:t>Member Portal: Explanation of Benefits (EOB)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3E0E3-9F00-52DC-B12D-00D26E3D7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64" y="1920237"/>
            <a:ext cx="6430272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9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831C-81C6-A557-B8B4-8CD7B7B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8616" cy="1491667"/>
          </a:xfrm>
        </p:spPr>
        <p:txBody>
          <a:bodyPr>
            <a:normAutofit/>
          </a:bodyPr>
          <a:lstStyle/>
          <a:p>
            <a:r>
              <a:rPr lang="en-US"/>
              <a:t>Member Portal: Account Settings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3B728-104A-40FE-B1FA-1702B1E43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6" b="16404"/>
          <a:stretch/>
        </p:blipFill>
        <p:spPr>
          <a:xfrm>
            <a:off x="1508090" y="1329165"/>
            <a:ext cx="6506906" cy="535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35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831C-81C6-A557-B8B4-8CD7B7B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8616" cy="1491667"/>
          </a:xfrm>
        </p:spPr>
        <p:txBody>
          <a:bodyPr>
            <a:normAutofit/>
          </a:bodyPr>
          <a:lstStyle/>
          <a:p>
            <a:r>
              <a:rPr lang="en-US"/>
              <a:t>First Choice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E6769-71FF-B621-EC78-8A1C76397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" y="1639948"/>
            <a:ext cx="12202642" cy="47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6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831C-81C6-A557-B8B4-8CD7B7B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659255" cy="1325563"/>
          </a:xfrm>
        </p:spPr>
        <p:txBody>
          <a:bodyPr>
            <a:normAutofit fontScale="90000"/>
          </a:bodyPr>
          <a:lstStyle/>
          <a:p>
            <a:r>
              <a:rPr lang="en-US"/>
              <a:t>Login Page for Member Portal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6F67D-77BE-649B-A112-781F15398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434" y="1604026"/>
            <a:ext cx="6157086" cy="457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3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831C-81C6-A557-B8B4-8CD7B7B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659255" cy="1325563"/>
          </a:xfrm>
        </p:spPr>
        <p:txBody>
          <a:bodyPr/>
          <a:lstStyle/>
          <a:p>
            <a:r>
              <a:rPr lang="en-US"/>
              <a:t>Member Portal: Homepage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8542E-3CB1-6C7E-3CDF-884965B2A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29" b="8973"/>
          <a:stretch/>
        </p:blipFill>
        <p:spPr>
          <a:xfrm>
            <a:off x="1670886" y="1332426"/>
            <a:ext cx="6826568" cy="539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7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831C-81C6-A557-B8B4-8CD7B7B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659255" cy="1325563"/>
          </a:xfrm>
        </p:spPr>
        <p:txBody>
          <a:bodyPr>
            <a:normAutofit fontScale="90000"/>
          </a:bodyPr>
          <a:lstStyle/>
          <a:p>
            <a:r>
              <a:rPr lang="en-US"/>
              <a:t>Member Portal: Find a Provider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1F255-38A0-105C-460E-828702041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2" y="1483151"/>
            <a:ext cx="6782747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831C-81C6-A557-B8B4-8CD7B7B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92005" cy="1325563"/>
          </a:xfrm>
        </p:spPr>
        <p:txBody>
          <a:bodyPr>
            <a:normAutofit fontScale="90000"/>
          </a:bodyPr>
          <a:lstStyle/>
          <a:p>
            <a:r>
              <a:rPr lang="en-US"/>
              <a:t>Member Portal: Enrollment and 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A5941-228A-EEDC-9838-34C598024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492" y="1324947"/>
            <a:ext cx="4485508" cy="53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831C-81C6-A557-B8B4-8CD7B7B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92005" cy="1325563"/>
          </a:xfrm>
        </p:spPr>
        <p:txBody>
          <a:bodyPr>
            <a:normAutofit/>
          </a:bodyPr>
          <a:lstStyle/>
          <a:p>
            <a:r>
              <a:rPr lang="en-US"/>
              <a:t>Member Portal: Claims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2789B-06BB-55B0-6EB8-CBF218A67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285" y="1560667"/>
            <a:ext cx="6163535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831C-81C6-A557-B8B4-8CD7B7B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92005" cy="1325563"/>
          </a:xfrm>
        </p:spPr>
        <p:txBody>
          <a:bodyPr>
            <a:normAutofit/>
          </a:bodyPr>
          <a:lstStyle/>
          <a:p>
            <a:r>
              <a:rPr lang="en-US"/>
              <a:t>Member Portal: Claims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9549E-E57F-8C1B-0DE3-1F842A853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270" y="1539184"/>
            <a:ext cx="6296904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4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831C-81C6-A557-B8B4-8CD7B7B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92005" cy="1325563"/>
          </a:xfrm>
        </p:spPr>
        <p:txBody>
          <a:bodyPr>
            <a:normAutofit/>
          </a:bodyPr>
          <a:lstStyle/>
          <a:p>
            <a:r>
              <a:rPr lang="en-US"/>
              <a:t>Member Portal: Payment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92DF6-D51B-530E-5148-5E2E41565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630" y="1538547"/>
            <a:ext cx="6258798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9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831C-81C6-A557-B8B4-8CD7B7B2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92005" cy="1325563"/>
          </a:xfrm>
        </p:spPr>
        <p:txBody>
          <a:bodyPr>
            <a:normAutofit/>
          </a:bodyPr>
          <a:lstStyle/>
          <a:p>
            <a:r>
              <a:rPr lang="en-US"/>
              <a:t>Member Portal: Health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85A80-3910-1794-141F-308CF4352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96" y="1532414"/>
            <a:ext cx="6477904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92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 - Sans Serif Headline">
  <a:themeElements>
    <a:clrScheme name="SLHP Colors">
      <a:dk1>
        <a:srgbClr val="002C71"/>
      </a:dk1>
      <a:lt1>
        <a:srgbClr val="FFFFFF"/>
      </a:lt1>
      <a:dk2>
        <a:srgbClr val="000000"/>
      </a:dk2>
      <a:lt2>
        <a:srgbClr val="D9D9D6"/>
      </a:lt2>
      <a:accent1>
        <a:srgbClr val="0057B8"/>
      </a:accent1>
      <a:accent2>
        <a:srgbClr val="009CDE"/>
      </a:accent2>
      <a:accent3>
        <a:srgbClr val="9B26B6"/>
      </a:accent3>
      <a:accent4>
        <a:srgbClr val="F3CFB3"/>
      </a:accent4>
      <a:accent5>
        <a:srgbClr val="2CD5C3"/>
      </a:accent5>
      <a:accent6>
        <a:srgbClr val="DA1883"/>
      </a:accent6>
      <a:hlink>
        <a:srgbClr val="0057B8"/>
      </a:hlink>
      <a:folHlink>
        <a:srgbClr val="9B26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EB234454E70469B5C9D3CAFE5A917" ma:contentTypeVersion="15" ma:contentTypeDescription="Create a new document." ma:contentTypeScope="" ma:versionID="d5783149efba3a8b03f8b1b45130655b">
  <xsd:schema xmlns:xsd="http://www.w3.org/2001/XMLSchema" xmlns:xs="http://www.w3.org/2001/XMLSchema" xmlns:p="http://schemas.microsoft.com/office/2006/metadata/properties" xmlns:ns2="d2a32297-0146-479e-85fa-2599293bbad8" xmlns:ns3="0efa66a9-6913-4887-b69a-6f8fc7d847aa" targetNamespace="http://schemas.microsoft.com/office/2006/metadata/properties" ma:root="true" ma:fieldsID="9fa021fa18ab6af196ef527277234267" ns2:_="" ns3:_="">
    <xsd:import namespace="d2a32297-0146-479e-85fa-2599293bbad8"/>
    <xsd:import namespace="0efa66a9-6913-4887-b69a-6f8fc7d847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32297-0146-479e-85fa-2599293bba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037cde6-6da0-4119-bcb4-6bba30b96d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a66a9-6913-4887-b69a-6f8fc7d847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a32297-0146-479e-85fa-2599293bbad8">
      <Terms xmlns="http://schemas.microsoft.com/office/infopath/2007/PartnerControls"/>
    </lcf76f155ced4ddcb4097134ff3c332f>
    <SharedWithUsers xmlns="0efa66a9-6913-4887-b69a-6f8fc7d847aa">
      <UserInfo>
        <DisplayName>Cynthia Graham</DisplayName>
        <AccountId>37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49AEE6-D85C-4EF5-95C1-B7E741419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a32297-0146-479e-85fa-2599293bbad8"/>
    <ds:schemaRef ds:uri="0efa66a9-6913-4887-b69a-6f8fc7d847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25DF73-9168-43C4-84A5-5DACA63EA9AD}">
  <ds:schemaRefs>
    <ds:schemaRef ds:uri="http://schemas.microsoft.com/office/2006/documentManagement/types"/>
    <ds:schemaRef ds:uri="http://schemas.microsoft.com/office/2006/metadata/properties"/>
    <ds:schemaRef ds:uri="d2a32297-0146-479e-85fa-2599293bbad8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efa66a9-6913-4887-b69a-6f8fc7d847aa"/>
  </ds:schemaRefs>
</ds:datastoreItem>
</file>

<file path=customXml/itemProps3.xml><?xml version="1.0" encoding="utf-8"?>
<ds:datastoreItem xmlns:ds="http://schemas.openxmlformats.org/officeDocument/2006/customXml" ds:itemID="{00E603DA-F9C5-47A1-99B9-2FD1B9897C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638</Words>
  <Application>Microsoft Office PowerPoint</Application>
  <PresentationFormat>Widescreen</PresentationFormat>
  <Paragraphs>88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Title Slides - Sans Serif Headline</vt:lpstr>
      <vt:lpstr>Member Portal</vt:lpstr>
      <vt:lpstr>Login Page for Member Portal</vt:lpstr>
      <vt:lpstr>Member Portal: Homepage</vt:lpstr>
      <vt:lpstr>Member Portal: Find a Provider</vt:lpstr>
      <vt:lpstr>Member Portal: Enrollment and Benefits</vt:lpstr>
      <vt:lpstr>Member Portal: Claims</vt:lpstr>
      <vt:lpstr>Member Portal: Claims Details</vt:lpstr>
      <vt:lpstr>Member Portal: Payment</vt:lpstr>
      <vt:lpstr>Member Portal: Health Resources</vt:lpstr>
      <vt:lpstr>Member Portal: ID Card</vt:lpstr>
      <vt:lpstr>Member Portal: Forms</vt:lpstr>
      <vt:lpstr>Member Portal: Explanation of Benefits (EOB)</vt:lpstr>
      <vt:lpstr>Member Portal: Account Settings</vt:lpstr>
      <vt:lpstr>First Choice Health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Cynthia Graham</cp:lastModifiedBy>
  <cp:revision>5</cp:revision>
  <dcterms:created xsi:type="dcterms:W3CDTF">2022-09-12T18:07:18Z</dcterms:created>
  <dcterms:modified xsi:type="dcterms:W3CDTF">2022-09-14T14:49:26Z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0x0101004A7EB234454E70469B5C9D3CAFE5A917</vt:lpwstr>
  </property>
</Properties>
</file>