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058F-3076-FA84-F8AA-845B57D6A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409EB1-59F1-1DAE-A056-BD5E0557F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88938-5BBC-4265-8B1C-8820D8BEDBC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40B78B-7642-921F-3AD4-8F0DB1BE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EA9911-382D-6F42-28CC-16F8D2E6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E4E75-6C81-4AE6-BD72-7FF2CA9DB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02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3E8441-3655-32AE-B1BF-F5B5CABE4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C5CC28-E157-BD18-72B6-91AF43778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57AA7-EECB-2AA9-E190-4BAC2EC6A1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288938-5BBC-4265-8B1C-8820D8BEDBC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3AB2A-F2C0-A2F7-6F67-A9D0E51F1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1A092-10FF-6736-6E75-0CF52EB24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DE4E75-6C81-4AE6-BD72-7FF2CA9DB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40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60F94FD-61A4-567B-AA0F-98C1D3F3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300"/>
              <a:t>St. Luke’s Health Plan</a:t>
            </a:r>
            <a:br>
              <a:rPr lang="en-US"/>
            </a:br>
            <a:r>
              <a:rPr lang="en-US"/>
              <a:t>CY2027 Medicare Advantage</a:t>
            </a:r>
            <a:br>
              <a:rPr lang="en-US"/>
            </a:br>
            <a:r>
              <a:rPr lang="en-US" sz="4000"/>
              <a:t>Broker Sales Presentation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84C844-39B9-53C9-46B3-DF41ED3D05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367106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347F8A0-E9CF-573F-7EEF-1AFBD5474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Medicare Advantage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1A8C95-D31A-8753-6C18-8930BC246B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167769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C10BEE6-92E2-2D6A-1DCA-FB59D679F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St. Luke's Advantage Network 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51F18C-846B-D2F7-1DFA-7898145188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30881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E98572B-CCE5-3B74-298A-14802C41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Provider Network</a:t>
            </a:r>
            <a:endParaRPr 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F6EB04-7844-5649-3622-F2AD16E8D9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347246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DB77CC6-5BCA-23A7-6B6B-F5504BB8A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St. Luke’s Advantage Plans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CD7018-02C8-1236-5E4F-F41E921EE1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061860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45CD9A4-351B-80CE-22BC-2DB179474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St. Luke’s Advantage Rx 01 (HMO)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DA7FC3-56A7-071E-5228-1CD1D80362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29264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556F9A2-0BF5-3A49-5611-70F553609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St. Luke’s Advantage Rx 02 (HMO)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C6473D-F87D-E475-F0C6-B1272A1CFA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929087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4A0A6DB-2D9E-77E7-7553-6848819EA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St. Luke’s Advantage Rx 03 (HMO)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FDDE33-0B2F-5B41-7EE9-FA44D2D2EB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924040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3892245-0177-4969-2E30-FD4BB4C15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Medicare Advantage Product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83E82F-2775-B6F8-A515-112AEBB00E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495072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A852424-1978-B46D-370E-7BF55D0E6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 D: Initial Coverage Phase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6AADA3-4BD5-1801-44C9-D08F203130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8969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81ADD9-C01B-684D-9ED5-D8BE4B03F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 D: Insulin Cost Share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5D52B8-4116-DFA5-6CF9-75B7570528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71224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91A89E0-1C3A-5104-087C-AA9D546C1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Medicare Advantage Product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A6953E-ADA7-B07E-5AC0-7D48C2A97E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646171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5757CA-FE97-C13C-B783-525C90C43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Dental Benefits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061118-399C-0505-90AD-EE08051889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973083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2C2E3D-8124-AA32-4144-E07F5C5C3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St. Luke’s Lifestyle Medicine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62B736-E5E1-237E-59E3-671303D8BB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971737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3C9684F-CE30-4AA8-9096-FE72E688B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 Income Subsidy (LIS)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959C05-DC15-B725-C17A-A93BBEFE58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72720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A7920D2-6AAE-4604-B882-50E7962CA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Prescription Drug Coverage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79CE56-D5D9-ECB3-BC5B-9E461C9573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00440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511711D-9DD5-2039-3018-D5BAF5C6D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Pharmacy Highlights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CA4E29-9FAB-A4FD-87F2-50A6F175DC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877653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3E2D32-C33D-7230-1AC1-358EB1046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Drug Tiers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4901CD-7D7F-A263-3D46-A739642F35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171263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61FC1BA-59D0-7A1B-FFAC-888567D2D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St. Luke’s Advantage Enrollment Periods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20F4AF-2A1B-2B64-FB2B-727971D9BD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136726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1572FB1-0C2E-46CB-70C6-73217426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How to enroll with St. Luke's Advantage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3B60FF-76A3-6575-6898-677DC31BD2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127570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D7048D-0BC9-1668-39B7-EA6ABBF22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Enrollment Application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EA8A5C-2DEE-5FD9-9B16-136EB76468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151495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D255E6-64F2-4B87-46ED-2FB46EE4B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0">
                <a:latin typeface="Times New Roman" panose="02020603050405020304" pitchFamily="18" charset="0"/>
                <a:cs typeface="Times New Roman" panose="02020603050405020304" pitchFamily="18" charset="0"/>
              </a:rPr>
              <a:t>For a complete description of what our plan covers, see the plan’s  Summary of Benefits (SB) or Evidence of Coverage (EOC) on our website:  medicare.stlukeshealthplan.org. Limitations, copays, prior authorizations and restrictions may apply. </a:t>
            </a:r>
            <a:br>
              <a:rPr lang="en-US" sz="1800" b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0">
                <a:latin typeface="Times New Roman" panose="02020603050405020304" pitchFamily="18" charset="0"/>
                <a:cs typeface="Times New Roman" panose="02020603050405020304" pitchFamily="18" charset="0"/>
              </a:rPr>
              <a:t>St. Luke’s Advantage Rx (HMO) is a Medicare Advantage plan with a Medicare contract and a Medicare-approved Part D sponsor. Enrollment in St. Luke’s Advantage Rx (HMO) depends on contract renewal. Benefits, premiums and cost sharing may vary by plan and county. </a:t>
            </a:r>
            <a:endParaRPr lang="en-US" sz="1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C7874D-FA88-69AF-E8D4-11B5B1EFBB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103328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EE87D24-E630-32F5-28C1-2C95AA101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>
                <a:latin typeface="Georgia" panose="02040502050405020303" pitchFamily="18" charset="0"/>
                <a:cs typeface="Arial"/>
              </a:rPr>
              <a:t>Thank you!</a:t>
            </a:r>
            <a:br>
              <a:rPr lang="en-US">
                <a:latin typeface="Georgia" panose="02040502050405020303" pitchFamily="18" charset="0"/>
                <a:cs typeface="Arial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1ABBEB-195C-D331-2BFD-CA8A8A6D28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841109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30889C94A6604D9DE7E0895DA2E40D" ma:contentTypeVersion="19" ma:contentTypeDescription="Create a new document." ma:contentTypeScope="" ma:versionID="84e7a92f0ba0fd8a50717dfb040bf2b7">
  <xsd:schema xmlns:xsd="http://www.w3.org/2001/XMLSchema" xmlns:xs="http://www.w3.org/2001/XMLSchema" xmlns:p="http://schemas.microsoft.com/office/2006/metadata/properties" xmlns:ns2="a81ba115-d2ce-4682-8d56-663ec43762ea" xmlns:ns3="b22f79a7-b928-488a-87a4-9da4f16244d3" targetNamespace="http://schemas.microsoft.com/office/2006/metadata/properties" ma:root="true" ma:fieldsID="7d6966fadcfc201afa416f88c85cfc69" ns2:_="" ns3:_="">
    <xsd:import namespace="a81ba115-d2ce-4682-8d56-663ec43762ea"/>
    <xsd:import namespace="b22f79a7-b928-488a-87a4-9da4f16244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InforVendorID" minOccurs="0"/>
                <xsd:element ref="ns2:KeyNotes" minOccurs="0"/>
                <xsd:element ref="ns2:DocumentType" minOccurs="0"/>
                <xsd:element ref="ns2:PlanYea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1ba115-d2ce-4682-8d56-663ec43762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037cde6-6da0-4119-bcb4-6bba30b96d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InforVendorID" ma:index="22" nillable="true" ma:displayName="Infor Vendor ID" ma:description="Infor Vendor ID Records" ma:format="Dropdown" ma:internalName="InforVendorID">
      <xsd:simpleType>
        <xsd:restriction base="dms:Text">
          <xsd:maxLength value="255"/>
        </xsd:restriction>
      </xsd:simpleType>
    </xsd:element>
    <xsd:element name="KeyNotes" ma:index="23" nillable="true" ma:displayName="Key Notes" ma:format="Dropdown" ma:internalName="KeyNotes">
      <xsd:simpleType>
        <xsd:restriction base="dms:Note">
          <xsd:maxLength value="255"/>
        </xsd:restriction>
      </xsd:simpleType>
    </xsd:element>
    <xsd:element name="DocumentType" ma:index="24" nillable="true" ma:displayName="Document Type" ma:format="Dropdown" ma:internalName="DocumentType">
      <xsd:simpleType>
        <xsd:restriction base="dms:Text">
          <xsd:maxLength value="255"/>
        </xsd:restriction>
      </xsd:simpleType>
    </xsd:element>
    <xsd:element name="PlanYear" ma:index="25" nillable="true" ma:displayName="Plan Year" ma:format="Dropdown" ma:internalName="PlanYear">
      <xsd:simpleType>
        <xsd:restriction base="dms:Choice">
          <xsd:enumeration value="2025"/>
          <xsd:enumeration value="2026"/>
          <xsd:enumeration value="2027"/>
          <xsd:enumeration value="2028"/>
          <xsd:enumeration value="2029"/>
          <xsd:enumeration value="2030"/>
        </xsd:restriction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2f79a7-b928-488a-87a4-9da4f16244d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lanYear xmlns="a81ba115-d2ce-4682-8d56-663ec43762ea" xsi:nil="true"/>
    <KeyNotes xmlns="a81ba115-d2ce-4682-8d56-663ec43762ea" xsi:nil="true"/>
    <DocumentType xmlns="a81ba115-d2ce-4682-8d56-663ec43762ea" xsi:nil="true"/>
    <lcf76f155ced4ddcb4097134ff3c332f xmlns="a81ba115-d2ce-4682-8d56-663ec43762ea">
      <Terms xmlns="http://schemas.microsoft.com/office/infopath/2007/PartnerControls"/>
    </lcf76f155ced4ddcb4097134ff3c332f>
    <InforVendorID xmlns="a81ba115-d2ce-4682-8d56-663ec43762e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DEACA1-9290-4E14-A752-088EA57A16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1ba115-d2ce-4682-8d56-663ec43762ea"/>
    <ds:schemaRef ds:uri="b22f79a7-b928-488a-87a4-9da4f16244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0277FF-2DFC-4D83-A886-AB7E4B05C43D}">
  <ds:schemaRefs>
    <ds:schemaRef ds:uri="http://schemas.microsoft.com/office/2006/metadata/properties"/>
    <ds:schemaRef ds:uri="http://schemas.microsoft.com/office/infopath/2007/PartnerControls"/>
    <ds:schemaRef ds:uri="a81ba115-d2ce-4682-8d56-663ec43762ea"/>
  </ds:schemaRefs>
</ds:datastoreItem>
</file>

<file path=customXml/itemProps3.xml><?xml version="1.0" encoding="utf-8"?>
<ds:datastoreItem xmlns:ds="http://schemas.openxmlformats.org/officeDocument/2006/customXml" ds:itemID="{BB2264EF-75B3-4ADC-A195-87EBE8DDB92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</Words>
  <Application>Microsoft Office PowerPoint</Application>
  <PresentationFormat>Widescreen</PresentationFormat>
  <Paragraphs>23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St. Luke’s Health Plan CY2027 Medicare Advantage Broker Sales Presentation</vt:lpstr>
      <vt:lpstr>Medicare Advantage</vt:lpstr>
      <vt:lpstr>St. Luke's Advantage Network </vt:lpstr>
      <vt:lpstr>Provider Network</vt:lpstr>
      <vt:lpstr>St. Luke’s Advantage Plans</vt:lpstr>
      <vt:lpstr>St. Luke’s Advantage Rx 01 (HMO)</vt:lpstr>
      <vt:lpstr>St. Luke’s Advantage Rx 02 (HMO)</vt:lpstr>
      <vt:lpstr>St. Luke’s Advantage Rx 03 (HMO)</vt:lpstr>
      <vt:lpstr>Medicare Advantage Product</vt:lpstr>
      <vt:lpstr>Part D: Initial Coverage Phase</vt:lpstr>
      <vt:lpstr>Part D: Insulin Cost Share</vt:lpstr>
      <vt:lpstr>Medicare Advantage Product</vt:lpstr>
      <vt:lpstr>Dental Benefits</vt:lpstr>
      <vt:lpstr>St. Luke’s Lifestyle Medicine</vt:lpstr>
      <vt:lpstr>Low Income Subsidy (LIS)</vt:lpstr>
      <vt:lpstr>Prescription Drug Coverage</vt:lpstr>
      <vt:lpstr>Pharmacy Highlights</vt:lpstr>
      <vt:lpstr>Drug Tiers</vt:lpstr>
      <vt:lpstr>St. Luke’s Advantage Enrollment Periods</vt:lpstr>
      <vt:lpstr>How to enroll with St. Luke's Advantage</vt:lpstr>
      <vt:lpstr>Enrollment Application</vt:lpstr>
      <vt:lpstr>For a complete description of what our plan covers, see the plan’s  Summary of Benefits (SB) or Evidence of Coverage (EOC) on our website:  medicare.stlukeshealthplan.org. Limitations, copays, prior authorizations and restrictions may apply.   St. Luke’s Advantage Rx (HMO) is a Medicare Advantage plan with a Medicare contract and a Medicare-approved Part D sponsor. Enrollment in St. Luke’s Advantage Rx (HMO) depends on contract renewal. Benefits, premiums and cost sharing may vary by plan and county. </vt:lpstr>
      <vt:lpstr>Thank you! </vt:lpstr>
    </vt:vector>
  </TitlesOfParts>
  <Company>St. Luke's Health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Jacquelyn Hanners - Health Plan</dc:creator>
  <cp:lastModifiedBy>Jacquelyn Hanners - Health Plan</cp:lastModifiedBy>
  <cp:revision>2</cp:revision>
  <dcterms:created xsi:type="dcterms:W3CDTF">2026-09-30T19:19:02Z</dcterms:created>
  <dcterms:modified xsi:type="dcterms:W3CDTF">2026-09-30T19:32:05Z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0x010100F530889C94A6604D9DE7E0895DA2E40D</vt:lpwstr>
  </property>
</Properties>
</file>